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a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vi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31d2214c0_2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231d2214c0_2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31d2214c0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231d2214c0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31d2214c0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231d2214c0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31d2214c0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231d2214c0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31d2214c0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231d2214c0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5277f1625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25277f1625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ad500f4c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2ad500f4c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5277f162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25277f162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5277f162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25277f162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5277f162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25277f162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idx="10" type="dt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1" type="ftr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9" name="Google Shape;59;p11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1"/>
          <p:cNvSpPr/>
          <p:nvPr>
            <p:ph idx="2" type="chart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1"/>
          <p:cNvSpPr/>
          <p:nvPr>
            <p:ph idx="3" type="pic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0" type="dt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0" type="dt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4"/>
          <p:cNvSpPr/>
          <p:nvPr>
            <p:ph idx="2" type="chart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4"/>
          <p:cNvSpPr/>
          <p:nvPr>
            <p:ph idx="3" type="pic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1" i="0" sz="4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0" type="dt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1" type="ftr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0" type="dt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0" type="dt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7"/>
          <p:cNvSpPr/>
          <p:nvPr>
            <p:ph idx="2" type="chart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7"/>
          <p:cNvSpPr/>
          <p:nvPr>
            <p:ph idx="3" type="pic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0" type="dt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1" type="ftr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0" type="dt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1" type="ftr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9"/>
          <p:cNvSpPr/>
          <p:nvPr>
            <p:ph idx="2" type="chart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9"/>
          <p:cNvSpPr/>
          <p:nvPr>
            <p:ph idx="3" type="tbl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0" type="dt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1" type="ftr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9.jpg"/><Relationship Id="rId7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15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7.07215" TargetMode="External"/><Relationship Id="rId4" Type="http://schemas.openxmlformats.org/officeDocument/2006/relationships/hyperlink" Target="https://openaccess.thecvf.com/content_ICCV_2019/papers/Zhao_Learning_Perspective_Undistortion_of_Portraits_ICCV_2019_paper.pdf" TargetMode="External"/><Relationship Id="rId9" Type="http://schemas.openxmlformats.org/officeDocument/2006/relationships/hyperlink" Target="https://arxiv.org/pdf/2004.02377" TargetMode="External"/><Relationship Id="rId5" Type="http://schemas.openxmlformats.org/officeDocument/2006/relationships/hyperlink" Target="https://arxiv.org/pdf/1701.04851" TargetMode="External"/><Relationship Id="rId6" Type="http://schemas.openxmlformats.org/officeDocument/2006/relationships/hyperlink" Target="https://openaccess.thecvf.com/content_cvpr_2014/papers/Zhang_Parallax-tolerant_Image_Stitching_2014_CVPR_paper.pdf" TargetMode="External"/><Relationship Id="rId7" Type="http://schemas.openxmlformats.org/officeDocument/2006/relationships/hyperlink" Target="https://arxiv.org/pdf/1811.00222" TargetMode="External"/><Relationship Id="rId8" Type="http://schemas.openxmlformats.org/officeDocument/2006/relationships/hyperlink" Target="https://arxiv.org/pdf/1811.1010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386634" y="1855514"/>
            <a:ext cx="8769878" cy="84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i="0" lang="vi" sz="54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REPORT ON DIP PROJECT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329096" y="2628277"/>
            <a:ext cx="8514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</a:pPr>
            <a:r>
              <a:rPr b="0" i="0" lang="vi" sz="20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AutoToon: Automatic Geometric Warping for Face Cartoon Generation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-682963" y="3607889"/>
            <a:ext cx="517690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20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Lecturer: PhD Le Thi Lan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20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PhD Tran Thi Thanh Hai</a:t>
            </a:r>
            <a:endParaRPr b="0" i="0" sz="20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-682963" y="4319954"/>
            <a:ext cx="64342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20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Student: Le Thi Ha Thu – 20224292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20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Nguyen Ngoc Thuy Linh - 20224323</a:t>
            </a:r>
            <a:endParaRPr b="0" i="0" sz="20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II. M</a:t>
            </a:r>
            <a:r>
              <a:rPr lang="vi"/>
              <a:t>ethodology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37539" y="1032510"/>
            <a:ext cx="11515800" cy="4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975" lvl="0" marL="1809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vi"/>
              <a:t>3</a:t>
            </a:r>
            <a:r>
              <a:rPr lang="vi"/>
              <a:t>. Loss function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vi"/>
              <a:t>The </a:t>
            </a:r>
            <a:r>
              <a:rPr lang="vi"/>
              <a:t>loss function used to train our model is: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-"/>
            </a:pPr>
            <a:r>
              <a:rPr lang="vi" sz="2200"/>
              <a:t>Reconstruction Loss (L​</a:t>
            </a:r>
            <a:r>
              <a:rPr baseline="-25000" lang="vi" sz="2200"/>
              <a:t>recon</a:t>
            </a:r>
            <a:r>
              <a:rPr lang="vi" sz="2200"/>
              <a:t>): Ensures the generated caricature matches the artist's ground truth.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vi" sz="2200"/>
              <a:t>Warping Loss (L</a:t>
            </a:r>
            <a:r>
              <a:rPr baseline="-25000" lang="vi" sz="2200"/>
              <a:t>warp</a:t>
            </a:r>
            <a:r>
              <a:rPr lang="vi" sz="2200"/>
              <a:t>​): Aligns the predicted geometric warping with the artist's exaggeration.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vi" sz="2200"/>
              <a:t>Regularization Loss (L</a:t>
            </a:r>
            <a:r>
              <a:rPr baseline="-25000" lang="vi" sz="2200"/>
              <a:t>reg</a:t>
            </a:r>
            <a:r>
              <a:rPr lang="vi" sz="2200"/>
              <a:t>): Promotes smooth and natural warping to avoid artifacts.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2200"/>
              <a:t>         Each term is weighted by λ</a:t>
            </a:r>
            <a:r>
              <a:rPr baseline="-25000" lang="vi" sz="2200"/>
              <a:t>1</a:t>
            </a:r>
            <a:r>
              <a:rPr lang="vi" sz="2200"/>
              <a:t>, λ</a:t>
            </a:r>
            <a:r>
              <a:rPr baseline="-25000" lang="vi" sz="2200"/>
              <a:t>2</a:t>
            </a:r>
            <a:r>
              <a:rPr lang="vi" sz="2200"/>
              <a:t>, λ</a:t>
            </a:r>
            <a:r>
              <a:rPr baseline="-25000" lang="vi" sz="2200"/>
              <a:t>3</a:t>
            </a:r>
            <a:r>
              <a:rPr lang="vi" sz="2200"/>
              <a:t> to balance their contributions during training. This ensures high-quality and visually appealing cartoon outputs.</a:t>
            </a:r>
            <a:endParaRPr sz="2200"/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vi"/>
              <a:t> </a:t>
            </a:r>
            <a:endParaRPr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34509" l="0" r="0" t="-34510"/>
          <a:stretch/>
        </p:blipFill>
        <p:spPr>
          <a:xfrm>
            <a:off x="429035" y="1469765"/>
            <a:ext cx="6431100" cy="11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III. </a:t>
            </a:r>
            <a:r>
              <a:rPr lang="vi"/>
              <a:t>Experiment</a:t>
            </a:r>
            <a:endParaRPr/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101" y="1121125"/>
            <a:ext cx="3964549" cy="49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300" y="1121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2975" y="1121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300" y="3635270"/>
            <a:ext cx="2438401" cy="244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2975" y="3635275"/>
            <a:ext cx="2438400" cy="24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2101725" y="6013800"/>
            <a:ext cx="30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Figure 3.1: Original image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7125750" y="6013800"/>
            <a:ext cx="3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Figure 3.2: Output  images after AutoToon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III. Experiment</a:t>
            </a:r>
            <a:endParaRPr/>
          </a:p>
        </p:txBody>
      </p:sp>
      <p:sp>
        <p:nvSpPr>
          <p:cNvPr id="176" name="Google Shape;176;p26"/>
          <p:cNvSpPr/>
          <p:nvPr>
            <p:ph idx="3" type="tbl"/>
          </p:nvPr>
        </p:nvSpPr>
        <p:spPr>
          <a:xfrm>
            <a:off x="6210300" y="1121250"/>
            <a:ext cx="5592900" cy="49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12" y="1121250"/>
            <a:ext cx="4172376" cy="49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300" y="1121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2975" y="1121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300" y="3588002"/>
            <a:ext cx="2438401" cy="24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2975" y="3597450"/>
            <a:ext cx="2438400" cy="242268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1771288" y="6048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Figure 3.3: Original image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7201950" y="6048550"/>
            <a:ext cx="36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Figure 3.4: Output images after AutoToon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III. Experiment</a:t>
            </a:r>
            <a:endParaRPr/>
          </a:p>
        </p:txBody>
      </p:sp>
      <p:sp>
        <p:nvSpPr>
          <p:cNvPr id="190" name="Google Shape;190;p27"/>
          <p:cNvSpPr/>
          <p:nvPr>
            <p:ph idx="2" type="chart"/>
          </p:nvPr>
        </p:nvSpPr>
        <p:spPr>
          <a:xfrm>
            <a:off x="338725" y="1121125"/>
            <a:ext cx="5757300" cy="49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vi"/>
              <a:t>Test</a:t>
            </a:r>
            <a:r>
              <a:rPr lang="vi"/>
              <a:t>ing</a:t>
            </a:r>
            <a:r>
              <a:rPr lang="vi"/>
              <a:t> with picture has many face (6 faces), we collect 6 warping images of 6 people.</a:t>
            </a:r>
            <a:endParaRPr b="0" i="0" sz="2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200" y="1121250"/>
            <a:ext cx="4955699" cy="495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7605450" y="6006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Figure 3.5: Original image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III. Experiment</a:t>
            </a:r>
            <a:endParaRPr/>
          </a:p>
        </p:txBody>
      </p:sp>
      <p:sp>
        <p:nvSpPr>
          <p:cNvPr id="199" name="Google Shape;199;p28"/>
          <p:cNvSpPr/>
          <p:nvPr>
            <p:ph idx="2" type="chart"/>
          </p:nvPr>
        </p:nvSpPr>
        <p:spPr>
          <a:xfrm>
            <a:off x="338725" y="1121125"/>
            <a:ext cx="5757300" cy="49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vi"/>
              <a:t>Testing with picture has many face (6 faces), we collect 6 warping images of 6 people.</a:t>
            </a:r>
            <a:endParaRPr b="0" i="0" sz="2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8"/>
          <p:cNvSpPr/>
          <p:nvPr>
            <p:ph idx="3" type="tbl"/>
          </p:nvPr>
        </p:nvSpPr>
        <p:spPr>
          <a:xfrm>
            <a:off x="6210300" y="1121250"/>
            <a:ext cx="5592900" cy="49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25" y="36358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000" y="36358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300" y="1121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92100" y="1075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300" y="36384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92100" y="363842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4250875" y="6024450"/>
            <a:ext cx="386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Figure 3.6: Output images after AutoToon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</a:t>
            </a:r>
            <a:r>
              <a:rPr lang="vi"/>
              <a:t>II. Experiment </a:t>
            </a:r>
            <a:endParaRPr/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vi"/>
              <a:t>                                                                   Failed tests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902" y="1565900"/>
            <a:ext cx="7926858" cy="42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4138224" y="5924550"/>
            <a:ext cx="48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Table</a:t>
            </a:r>
            <a:r>
              <a:rPr lang="vi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3.7:  Failed output images after AutoToon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III. Experiment 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37539" y="1032510"/>
            <a:ext cx="11515800" cy="4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vi"/>
              <a:t>                                                                  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0" y="959700"/>
            <a:ext cx="4902548" cy="4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175" y="959700"/>
            <a:ext cx="4932199" cy="493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1794375" y="5898300"/>
            <a:ext cx="40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Figure 3.8: Output of failed test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7870875" y="5925775"/>
            <a:ext cx="421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Figure 3.9: Output of failed test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34" name="Google Shape;234;p31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IV. </a:t>
            </a:r>
            <a:r>
              <a:rPr lang="vi"/>
              <a:t>Evaluation</a:t>
            </a:r>
            <a:endParaRPr/>
          </a:p>
        </p:txBody>
      </p:sp>
      <p:sp>
        <p:nvSpPr>
          <p:cNvPr id="235" name="Google Shape;235;p31"/>
          <p:cNvSpPr/>
          <p:nvPr>
            <p:ph idx="2" type="chart"/>
          </p:nvPr>
        </p:nvSpPr>
        <p:spPr>
          <a:xfrm>
            <a:off x="330199" y="1406775"/>
            <a:ext cx="11514600" cy="4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vi"/>
              <a:t>The average MSE=479.2 is high, which means the output has undergone substantial transformations compared to the original.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vi"/>
              <a:t>The average SSIM = 0.86 is quite good, suggest that the structural integrity and overall visual characteristics of the original image have been well-preserved.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vi"/>
              <a:t>The average PSNR = 21.32 dB is not high, but it is acceptable for Autotoon.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V. References</a:t>
            </a:r>
            <a:endParaRPr/>
          </a:p>
        </p:txBody>
      </p:sp>
      <p:sp>
        <p:nvSpPr>
          <p:cNvPr id="241" name="Google Shape;241;p32"/>
          <p:cNvSpPr txBox="1"/>
          <p:nvPr>
            <p:ph idx="1" type="body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vi" sz="2300" u="sng">
                <a:solidFill>
                  <a:schemeClr val="hlink"/>
                </a:solidFill>
                <a:hlinkClick r:id="rId3"/>
              </a:rPr>
              <a:t>[1] DeepWarp: Photorealistic Image Resynthesis for Gaze Manipulation </a:t>
            </a:r>
            <a:endParaRPr sz="23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vi" sz="2300" u="sng">
                <a:solidFill>
                  <a:schemeClr val="hlink"/>
                </a:solidFill>
                <a:hlinkClick r:id="rId4"/>
              </a:rPr>
              <a:t>[2] Learning Perspective Undistortion of Portraits </a:t>
            </a:r>
            <a:endParaRPr sz="23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vi" sz="2300" u="sng">
                <a:solidFill>
                  <a:schemeClr val="hlink"/>
                </a:solidFill>
                <a:hlinkClick r:id="rId5"/>
              </a:rPr>
              <a:t>[3] Synthesizing Normalized Faces from Facial Identity Features</a:t>
            </a:r>
            <a:endParaRPr sz="23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vi" sz="2300" u="sng">
                <a:solidFill>
                  <a:schemeClr val="hlink"/>
                </a:solidFill>
                <a:hlinkClick r:id="rId6"/>
              </a:rPr>
              <a:t>[4] Parallax-tolerant Image Stitching </a:t>
            </a:r>
            <a:endParaRPr sz="23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vi" sz="2300" u="sng">
                <a:solidFill>
                  <a:schemeClr val="hlink"/>
                </a:solidFill>
                <a:hlinkClick r:id="rId7"/>
              </a:rPr>
              <a:t>[5] CariGANs: Unpaired Photo-to-Caricature Translation </a:t>
            </a:r>
            <a:endParaRPr sz="23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vi" sz="2300" u="sng">
                <a:solidFill>
                  <a:schemeClr val="hlink"/>
                </a:solidFill>
                <a:hlinkClick r:id="rId8"/>
              </a:rPr>
              <a:t>[6] WarpGAN: Automatic Caricature Generation </a:t>
            </a:r>
            <a:endParaRPr sz="23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vi" sz="2300" u="sng">
                <a:solidFill>
                  <a:schemeClr val="hlink"/>
                </a:solidFill>
                <a:hlinkClick r:id="rId9"/>
              </a:rPr>
              <a:t>[7] AutoToon: Automatic Geometric Warping for Face Cartoon Generation</a:t>
            </a:r>
            <a:endParaRPr sz="2300"/>
          </a:p>
        </p:txBody>
      </p: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5605763" y="2869457"/>
            <a:ext cx="5422456" cy="971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Lato"/>
              <a:buNone/>
            </a:pPr>
            <a:r>
              <a:rPr b="1" i="0" lang="vi" sz="60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vi"/>
              <a:t>I. Introduction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vi"/>
              <a:t>II. </a:t>
            </a:r>
            <a:r>
              <a:rPr lang="vi"/>
              <a:t>Methodology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vi"/>
              <a:t>III. Experiment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vi"/>
              <a:t>IV. Evaluation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vi"/>
              <a:t>V. References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vi"/>
              <a:t>Table of contents</a:t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I. Introduction</a:t>
            </a:r>
            <a:endParaRPr/>
          </a:p>
        </p:txBody>
      </p:sp>
      <p:sp>
        <p:nvSpPr>
          <p:cNvPr id="101" name="Google Shape;101;p17"/>
          <p:cNvSpPr/>
          <p:nvPr>
            <p:ph idx="2" type="chart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vi"/>
              <a:t>AutoToon is a deep learning method that yields high-quality warps for the warping component of caricatures.</a:t>
            </a:r>
            <a:endParaRPr/>
          </a:p>
          <a:p>
            <a:pPr indent="-4064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vi"/>
              <a:t>Input: facial image in a standard </a:t>
            </a:r>
            <a:r>
              <a:rPr lang="vi"/>
              <a:t>photo</a:t>
            </a:r>
            <a:r>
              <a:rPr lang="vi"/>
              <a:t> format (e.g. PNG, JPG).</a:t>
            </a:r>
            <a:endParaRPr/>
          </a:p>
          <a:p>
            <a:pPr indent="-4064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vi"/>
              <a:t>Output: a cartoonized version of the input image with exaggerated geometric features.</a:t>
            </a:r>
            <a:endParaRPr/>
          </a:p>
        </p:txBody>
      </p:sp>
      <p:pic>
        <p:nvPicPr>
          <p:cNvPr id="102" name="Google Shape;102;p1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-9206" r="-6160" t="0"/>
          <a:stretch/>
        </p:blipFill>
        <p:spPr>
          <a:xfrm>
            <a:off x="6238875" y="1185863"/>
            <a:ext cx="5445000" cy="465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7368775" y="5912950"/>
            <a:ext cx="3691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Figure 1: Input and Output of the method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II. Methodology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37539" y="1032510"/>
            <a:ext cx="11515800" cy="4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vi"/>
              <a:t>Dataset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A dataset of 101 frontal-facing portrait images was gathered from Flickr. These images were transformed into caricatures to create ground-truth labels.</a:t>
            </a:r>
            <a:endParaRPr sz="23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550" y="3108075"/>
            <a:ext cx="2611451" cy="261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175" y="3108075"/>
            <a:ext cx="2611451" cy="261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4432350" y="5863075"/>
            <a:ext cx="3691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Figure 2.1 &amp; Figure 2.2: Dataset images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II. Methodology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37539" y="1032510"/>
            <a:ext cx="11515800" cy="4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2.	Model Architecture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vi"/>
              <a:t>SENet-50 (Squeeze-and-Excitation Network 50 Layers)</a:t>
            </a:r>
            <a:endParaRPr b="1"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lang="vi" sz="2300"/>
              <a:t>The SENet-50 plays a </a:t>
            </a:r>
            <a:r>
              <a:rPr lang="vi" sz="2300"/>
              <a:t>pivotal</a:t>
            </a:r>
            <a:r>
              <a:rPr lang="vi" sz="2300"/>
              <a:t> role in the AutoToon project, primarily focusing on generating geometric warping fields for cartoonization.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2300"/>
              <a:t>1.1. Architecture in AutoToon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2300"/>
              <a:t>1.2. Adaptations for AutoToon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2300"/>
              <a:t>1.3.  Training SENet-50 in AutoToon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II. Methodology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37539" y="1032510"/>
            <a:ext cx="11515800" cy="4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1.1. Architecture in Auto Toon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Char char="-"/>
            </a:pPr>
            <a:r>
              <a:rPr b="1" lang="vi" sz="2500"/>
              <a:t>Squeeze-and-Excitation (SE) Modules</a:t>
            </a:r>
            <a:r>
              <a:rPr lang="vi" sz="2500"/>
              <a:t>: Enhances the model’s attention mechanism by:</a:t>
            </a:r>
            <a:endParaRPr sz="2500"/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+"/>
            </a:pPr>
            <a:r>
              <a:rPr b="1" lang="vi" sz="2500"/>
              <a:t>Squeezing</a:t>
            </a:r>
            <a:r>
              <a:rPr lang="vi" sz="2500"/>
              <a:t>: Aggregating spatial information through global average pooling.</a:t>
            </a:r>
            <a:endParaRPr sz="2500"/>
          </a:p>
          <a:p>
            <a:pPr indent="-3873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+"/>
            </a:pPr>
            <a:r>
              <a:rPr b="1" lang="vi" sz="2500"/>
              <a:t>Exciting</a:t>
            </a:r>
            <a:r>
              <a:rPr lang="vi" sz="2500"/>
              <a:t>: Generating channel-wise weights to emphasize important features.</a:t>
            </a:r>
            <a:endParaRPr sz="25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 sz="2500"/>
              <a:t>This allows SENet-50 to focus on key features, such as facial landmarks and edges, improving its performance for tasks like warping field prediction.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II. Methodology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37539" y="1032510"/>
            <a:ext cx="11515800" cy="4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1.2. Adaptations for Auto Toon</a:t>
            </a:r>
            <a:endParaRPr/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b="1" lang="vi" sz="2300"/>
              <a:t>Removing Fully Connected Layers</a:t>
            </a:r>
            <a:r>
              <a:rPr lang="vi" sz="2300"/>
              <a:t>: In AutoToon, the fully connected layers of SENet-50 are removed, allowing the model to produce spatial feature maps instead of class probabilities.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1" lang="vi" sz="2300"/>
              <a:t>Generating the Warping Field</a:t>
            </a:r>
            <a:r>
              <a:rPr lang="vi" sz="2300"/>
              <a:t>:</a:t>
            </a:r>
            <a:endParaRPr sz="2300"/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+"/>
            </a:pPr>
            <a:r>
              <a:rPr lang="vi" sz="2300"/>
              <a:t>SENet-50 outputs a warp grid of size (1, 2, 32, 32), representing pixel displacements in the x- and y-directions.</a:t>
            </a:r>
            <a:endParaRPr sz="2300"/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+"/>
            </a:pPr>
            <a:r>
              <a:rPr lang="vi" sz="2300"/>
              <a:t>This warp grid is upsampled to 256x256 using bilinear interpolation to match the input image size.</a:t>
            </a:r>
            <a:endParaRPr sz="2300"/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+"/>
            </a:pPr>
            <a:r>
              <a:rPr lang="vi" sz="2300"/>
              <a:t>The generated warping field is then applied to deform the input image, creating the cartoonized output.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II. Methodology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37539" y="1032510"/>
            <a:ext cx="11515800" cy="4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1.3. Training SENet-50 in Auto Toon</a:t>
            </a:r>
            <a:endParaRPr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Char char="-"/>
            </a:pPr>
            <a:r>
              <a:rPr b="1" lang="vi"/>
              <a:t>Pretrained Weights</a:t>
            </a:r>
            <a:r>
              <a:rPr lang="vi"/>
              <a:t>: SENet-50 is initialized with weights pretrained on the VGGFace2 dataset, aiding in face-related tasks.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vi"/>
              <a:t>Fine-Tuning</a:t>
            </a:r>
            <a:r>
              <a:rPr lang="vi"/>
              <a:t>: The model is fine-tuned on the AutoToon dataset to learn cartoon-specific warping patterns.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b="1" lang="vi"/>
              <a:t>Loss Functions</a:t>
            </a:r>
            <a:r>
              <a:rPr lang="vi"/>
              <a:t>: The output warping field is trained using a combined loss function.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"/>
              <a:t>II. </a:t>
            </a:r>
            <a:r>
              <a:rPr lang="vi"/>
              <a:t>Methodology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2.	</a:t>
            </a:r>
            <a:r>
              <a:rPr lang="vi"/>
              <a:t>Model Architecture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vi"/>
              <a:t>SENet-50 (Squeeze-and-Excitation Network 50 Layers)</a:t>
            </a:r>
            <a:endParaRPr b="1"/>
          </a:p>
          <a:p>
            <a:pPr indent="-3746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b="1" lang="vi" sz="2300"/>
              <a:t>Enhancing Feature Detection</a:t>
            </a:r>
            <a:r>
              <a:rPr lang="vi" sz="2300"/>
              <a:t>: SENet-50 boosts CNN models' ability to recognize key features like edges, colors, and shapes, improving sharpness and detail in cartoon conversion.</a:t>
            </a:r>
            <a:endParaRPr sz="2300"/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1" lang="vi" sz="2300"/>
              <a:t>Sharper Cartoon Images</a:t>
            </a:r>
            <a:r>
              <a:rPr lang="vi" sz="2300"/>
              <a:t>: It emphasizes cartoon-specific features like sharp outlines, bright colors, and simplified shapes, crucial for realistic cartoon generation.</a:t>
            </a:r>
            <a:endParaRPr sz="2300"/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1" lang="vi" sz="2300"/>
              <a:t>Improving Output Quality</a:t>
            </a:r>
            <a:r>
              <a:rPr lang="vi" sz="2300"/>
              <a:t>: Combined with GANs, SENet-50 helps create more realistic, sharp cartoon images by refining color transformations and outlines.</a:t>
            </a:r>
            <a:endParaRPr sz="23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